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1" r:id="rId17"/>
    <p:sldId id="273" r:id="rId18"/>
    <p:sldId id="274" r:id="rId19"/>
    <p:sldId id="275" r:id="rId20"/>
    <p:sldId id="276" r:id="rId21"/>
    <p:sldId id="277" r:id="rId22"/>
    <p:sldId id="279" r:id="rId23"/>
    <p:sldId id="278" r:id="rId24"/>
    <p:sldId id="280" r:id="rId25"/>
    <p:sldId id="281" r:id="rId26"/>
    <p:sldId id="282" r:id="rId27"/>
    <p:sldId id="291" r:id="rId28"/>
    <p:sldId id="283" r:id="rId29"/>
    <p:sldId id="292" r:id="rId30"/>
    <p:sldId id="285" r:id="rId31"/>
    <p:sldId id="293" r:id="rId32"/>
    <p:sldId id="284" r:id="rId33"/>
    <p:sldId id="294" r:id="rId34"/>
    <p:sldId id="286" r:id="rId35"/>
    <p:sldId id="288" r:id="rId36"/>
    <p:sldId id="287" r:id="rId37"/>
    <p:sldId id="289" r:id="rId38"/>
    <p:sldId id="290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1597" autoAdjust="0"/>
  </p:normalViewPr>
  <p:slideViewPr>
    <p:cSldViewPr snapToGrid="0" snapToObjects="1" showGuides="1">
      <p:cViewPr varScale="1">
        <p:scale>
          <a:sx n="105" d="100"/>
          <a:sy n="105" d="100"/>
        </p:scale>
        <p:origin x="-184" y="-112"/>
      </p:cViewPr>
      <p:guideLst>
        <p:guide orient="horz" pos="4319"/>
        <p:guide pos="509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CF312-ADBA-E144-9FF3-2A9BC03A2DC4}" type="datetimeFigureOut">
              <a:rPr lang="en-US" smtClean="0"/>
              <a:t>9/27/14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BD9E5-46D7-2C4D-ACAF-80CDE6D45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028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CF312-ADBA-E144-9FF3-2A9BC03A2DC4}" type="datetimeFigureOut">
              <a:rPr lang="en-US" smtClean="0"/>
              <a:t>9/27/14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BD9E5-46D7-2C4D-ACAF-80CDE6D45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025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CF312-ADBA-E144-9FF3-2A9BC03A2DC4}" type="datetimeFigureOut">
              <a:rPr lang="en-US" smtClean="0"/>
              <a:t>9/27/14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BD9E5-46D7-2C4D-ACAF-80CDE6D45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08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CF312-ADBA-E144-9FF3-2A9BC03A2DC4}" type="datetimeFigureOut">
              <a:rPr lang="en-US" smtClean="0"/>
              <a:t>9/27/14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BD9E5-46D7-2C4D-ACAF-80CDE6D45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198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CF312-ADBA-E144-9FF3-2A9BC03A2DC4}" type="datetimeFigureOut">
              <a:rPr lang="en-US" smtClean="0"/>
              <a:t>9/27/14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BD9E5-46D7-2C4D-ACAF-80CDE6D45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49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CF312-ADBA-E144-9FF3-2A9BC03A2DC4}" type="datetimeFigureOut">
              <a:rPr lang="en-US" smtClean="0"/>
              <a:t>9/27/14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BD9E5-46D7-2C4D-ACAF-80CDE6D45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719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CF312-ADBA-E144-9FF3-2A9BC03A2DC4}" type="datetimeFigureOut">
              <a:rPr lang="en-US" smtClean="0"/>
              <a:t>9/27/14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BD9E5-46D7-2C4D-ACAF-80CDE6D45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145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CF312-ADBA-E144-9FF3-2A9BC03A2DC4}" type="datetimeFigureOut">
              <a:rPr lang="en-US" smtClean="0"/>
              <a:t>9/27/14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BD9E5-46D7-2C4D-ACAF-80CDE6D45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796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CF312-ADBA-E144-9FF3-2A9BC03A2DC4}" type="datetimeFigureOut">
              <a:rPr lang="en-US" smtClean="0"/>
              <a:t>9/27/14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BD9E5-46D7-2C4D-ACAF-80CDE6D45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11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CF312-ADBA-E144-9FF3-2A9BC03A2DC4}" type="datetimeFigureOut">
              <a:rPr lang="en-US" smtClean="0"/>
              <a:t>9/27/14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BD9E5-46D7-2C4D-ACAF-80CDE6D45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103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CF312-ADBA-E144-9FF3-2A9BC03A2DC4}" type="datetimeFigureOut">
              <a:rPr lang="en-US" smtClean="0"/>
              <a:t>9/27/14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BD9E5-46D7-2C4D-ACAF-80CDE6D45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15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CF312-ADBA-E144-9FF3-2A9BC03A2DC4}" type="datetimeFigureOut">
              <a:rPr lang="en-US" smtClean="0"/>
              <a:t>9/27/14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FBD9E5-46D7-2C4D-ACAF-80CDE6D45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352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Solutions for Homework1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ECE3056 </a:t>
            </a:r>
          </a:p>
          <a:p>
            <a:r>
              <a:rPr lang="en-US" dirty="0" smtClean="0"/>
              <a:t>Moinuddin K Qureshi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277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Q5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47579" y="1457743"/>
            <a:ext cx="8293556" cy="4524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KEY IDEA:  OR can be implemented as follows</a:t>
            </a:r>
          </a:p>
          <a:p>
            <a:endParaRPr lang="en-US" dirty="0"/>
          </a:p>
          <a:p>
            <a:r>
              <a:rPr lang="en-US" dirty="0" smtClean="0"/>
              <a:t>OR(A,B) = NOT(  NOT(A) . NOT(B) )</a:t>
            </a:r>
          </a:p>
          <a:p>
            <a:endParaRPr lang="en-US" dirty="0"/>
          </a:p>
          <a:p>
            <a:r>
              <a:rPr lang="en-US" dirty="0" smtClean="0"/>
              <a:t>Steps:</a:t>
            </a:r>
          </a:p>
          <a:p>
            <a:r>
              <a:rPr lang="en-US" dirty="0" smtClean="0"/>
              <a:t>SR1 </a:t>
            </a:r>
            <a:r>
              <a:rPr lang="en-US" dirty="0" smtClean="0">
                <a:sym typeface="Wingdings"/>
              </a:rPr>
              <a:t> NOT SR1</a:t>
            </a:r>
          </a:p>
          <a:p>
            <a:r>
              <a:rPr lang="en-US" dirty="0" smtClean="0">
                <a:sym typeface="Wingdings"/>
              </a:rPr>
              <a:t>SR2   NOT SR2</a:t>
            </a:r>
          </a:p>
          <a:p>
            <a:r>
              <a:rPr lang="en-US" dirty="0" smtClean="0">
                <a:sym typeface="Wingdings"/>
              </a:rPr>
              <a:t>DR = SR1 AND SR2</a:t>
            </a:r>
          </a:p>
          <a:p>
            <a:r>
              <a:rPr lang="en-US" dirty="0" smtClean="0">
                <a:sym typeface="Wingdings"/>
              </a:rPr>
              <a:t>SR1  NOT SR1</a:t>
            </a:r>
          </a:p>
          <a:p>
            <a:r>
              <a:rPr lang="en-US" dirty="0" smtClean="0">
                <a:sym typeface="Wingdings"/>
              </a:rPr>
              <a:t>SR2  NOT SR2</a:t>
            </a:r>
          </a:p>
          <a:p>
            <a:r>
              <a:rPr lang="en-US" dirty="0" smtClean="0">
                <a:sym typeface="Wingdings"/>
              </a:rPr>
              <a:t>DR    NOT DR (set CC here)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NOTE:</a:t>
            </a:r>
          </a:p>
          <a:p>
            <a:pPr marL="342900" indent="-342900">
              <a:buAutoNum type="arabicPeriod"/>
            </a:pPr>
            <a:r>
              <a:rPr lang="en-US" dirty="0" smtClean="0"/>
              <a:t>You can do NOT by using the XOR function in ALU and using 0xFF as SR2Op</a:t>
            </a:r>
          </a:p>
          <a:p>
            <a:pPr marL="342900" indent="-342900">
              <a:buAutoNum type="arabicPeriod"/>
            </a:pPr>
            <a:r>
              <a:rPr lang="en-US" dirty="0" smtClean="0"/>
              <a:t>You should leave SR1 and SR2 unchanged (the contract of ISA)</a:t>
            </a:r>
          </a:p>
          <a:p>
            <a:r>
              <a:rPr lang="en-US" dirty="0" smtClean="0"/>
              <a:t>3.   For this problem only, you can assume that SR1, SR2, and DR are different registers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651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Q5 (a)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107956" y="916403"/>
            <a:ext cx="1189024" cy="5268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1891630" y="1443291"/>
            <a:ext cx="1810559" cy="62145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SR1 </a:t>
            </a:r>
            <a:r>
              <a:rPr lang="en-US" dirty="0" smtClean="0">
                <a:sym typeface="Wingdings"/>
              </a:rPr>
              <a:t> NOT SR1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82025" y="1172182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84422" y="1621196"/>
            <a:ext cx="3673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LMUX=1, ALUK=XOR, LDREG, DR=SR1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787171" y="2037729"/>
            <a:ext cx="0" cy="2431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1891630" y="2280908"/>
            <a:ext cx="1810559" cy="62145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SR2 </a:t>
            </a:r>
            <a:r>
              <a:rPr lang="en-US" dirty="0" smtClean="0">
                <a:sym typeface="Wingdings"/>
              </a:rPr>
              <a:t> NOT SR2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13568" y="2449094"/>
            <a:ext cx="3673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LMUX=1, ALUK=XOR, LDREG, DR=SR2</a:t>
            </a:r>
          </a:p>
          <a:p>
            <a:r>
              <a:rPr lang="en-US" dirty="0" smtClean="0"/>
              <a:t>SR1 should come from SR2 bits in IR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692723" y="3162341"/>
            <a:ext cx="2218788" cy="62145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DR </a:t>
            </a:r>
            <a:r>
              <a:rPr lang="en-US" dirty="0" smtClean="0">
                <a:sym typeface="Wingdings"/>
              </a:rPr>
              <a:t> SR1 AND SR2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65968" y="3278129"/>
            <a:ext cx="362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LMUX=0, ALUK=AND, LDREG, DR=DR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787171" y="2902367"/>
            <a:ext cx="0" cy="2431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1891630" y="3946427"/>
            <a:ext cx="1810559" cy="62145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SR1 </a:t>
            </a:r>
            <a:r>
              <a:rPr lang="en-US" dirty="0" smtClean="0">
                <a:sym typeface="Wingdings"/>
              </a:rPr>
              <a:t> NOT SR1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787171" y="4540865"/>
            <a:ext cx="0" cy="2431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1891630" y="4784044"/>
            <a:ext cx="1810559" cy="62145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SR2 </a:t>
            </a:r>
            <a:r>
              <a:rPr lang="en-US" dirty="0" smtClean="0">
                <a:sym typeface="Wingdings"/>
              </a:rPr>
              <a:t> NOT SR2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787171" y="5405503"/>
            <a:ext cx="0" cy="2431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767693" y="3703248"/>
            <a:ext cx="0" cy="2431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513568" y="4209182"/>
            <a:ext cx="3673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LMUX=1, ALUK=XOR, LDREG, DR=SR1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513568" y="4801978"/>
            <a:ext cx="3673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LMUX=1, ALUK=XOR, LDREG, DR=SR2</a:t>
            </a:r>
          </a:p>
          <a:p>
            <a:r>
              <a:rPr lang="en-US" dirty="0" smtClean="0"/>
              <a:t>SR1 should come from SR2 bits in IR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1891630" y="5710303"/>
            <a:ext cx="1810559" cy="62145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DR </a:t>
            </a:r>
            <a:r>
              <a:rPr lang="en-US" dirty="0" smtClean="0">
                <a:sym typeface="Wingdings"/>
              </a:rPr>
              <a:t> NOT DR</a:t>
            </a:r>
          </a:p>
          <a:p>
            <a:pPr algn="ctr"/>
            <a:r>
              <a:rPr lang="en-US" dirty="0" err="1" smtClean="0">
                <a:sym typeface="Wingdings"/>
              </a:rPr>
              <a:t>setCC</a:t>
            </a:r>
            <a:r>
              <a:rPr lang="en-US" dirty="0" smtClean="0">
                <a:sym typeface="Wingdings"/>
              </a:rPr>
              <a:t>()</a:t>
            </a:r>
          </a:p>
        </p:txBody>
      </p:sp>
      <p:cxnSp>
        <p:nvCxnSpPr>
          <p:cNvPr id="25" name="Straight Arrow Connector 24"/>
          <p:cNvCxnSpPr>
            <a:stCxn id="24" idx="1"/>
          </p:cNvCxnSpPr>
          <p:nvPr/>
        </p:nvCxnSpPr>
        <p:spPr>
          <a:xfrm flipH="1">
            <a:off x="1182166" y="6021033"/>
            <a:ext cx="709464" cy="4525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37585" y="6098218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614171" y="5789857"/>
            <a:ext cx="35958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LMUX=1, ALUK=XOR, LDREG, DR=DR</a:t>
            </a:r>
          </a:p>
          <a:p>
            <a:r>
              <a:rPr lang="en-US" dirty="0" smtClean="0"/>
              <a:t>SR1 should come from DR bits in IR</a:t>
            </a:r>
          </a:p>
          <a:p>
            <a:r>
              <a:rPr lang="en-US" dirty="0" smtClean="0"/>
              <a:t>Set CC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22003" y="2044399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811171" y="2867953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r>
              <a:rPr lang="en-US" dirty="0"/>
              <a:t>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642167" y="3797044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r>
              <a:rPr lang="en-US" dirty="0"/>
              <a:t>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682025" y="4599378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53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682025" y="546401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090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622" y="274638"/>
            <a:ext cx="8229600" cy="1143000"/>
          </a:xfrm>
        </p:spPr>
        <p:txBody>
          <a:bodyPr/>
          <a:lstStyle/>
          <a:p>
            <a:r>
              <a:rPr lang="en-US" dirty="0" smtClean="0"/>
              <a:t>Q5 (b, c)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937" y="1503739"/>
            <a:ext cx="6261100" cy="4991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43001" y="2184053"/>
            <a:ext cx="385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4 till decode + 6 for execute = 10 cycles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107953" y="3336962"/>
            <a:ext cx="6742308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 SR1, SR1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NOT SR2, SR2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AND DR, SR1, SR2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NOT SR1, SR1  ; cleanup for SR1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NOT S2, SR2   ;  cleanup for SR2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NOT DR, DR   ; to get right answer, and set CC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So, a total of six instructions (or four instructions without cleanup)</a:t>
            </a:r>
          </a:p>
        </p:txBody>
      </p:sp>
    </p:spTree>
    <p:extLst>
      <p:ext uri="{BB962C8B-B14F-4D97-AF65-F5344CB8AC3E}">
        <p14:creationId xmlns:p14="http://schemas.microsoft.com/office/powerpoint/2010/main" val="3874858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622" y="274638"/>
            <a:ext cx="8229600" cy="1143000"/>
          </a:xfrm>
        </p:spPr>
        <p:txBody>
          <a:bodyPr/>
          <a:lstStyle/>
          <a:p>
            <a:r>
              <a:rPr lang="en-US" dirty="0" smtClean="0"/>
              <a:t>Q5 (d)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43001" y="2184053"/>
            <a:ext cx="6363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(iv) Assuming memory accesses take 1 cycle, how many cycles will</a:t>
            </a:r>
            <a:br>
              <a:rPr lang="en-US" dirty="0" smtClean="0"/>
            </a:br>
            <a:r>
              <a:rPr lang="en-US" dirty="0" smtClean="0"/>
              <a:t>it take to execute the code in part (iii)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905140" y="3152865"/>
            <a:ext cx="5490092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We need to do NOT A, NOT B, AND, and NOT DR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So at least four instructions (without cleanup of A,B)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Or six instructions with cleanup of A and B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Each instruction takes 5 cycles (4 till decode + 1 execute)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Total cycles = 20 (without cleanup) or 30 (with cleanup)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Thus , the hardware implementation is 2x to 3x faster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822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622" y="274638"/>
            <a:ext cx="8229600" cy="1143000"/>
          </a:xfrm>
        </p:spPr>
        <p:txBody>
          <a:bodyPr/>
          <a:lstStyle/>
          <a:p>
            <a:r>
              <a:rPr lang="en-US" dirty="0" smtClean="0"/>
              <a:t>Q6(a)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778"/>
            <a:ext cx="9144000" cy="484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21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622" y="274638"/>
            <a:ext cx="8229600" cy="1143000"/>
          </a:xfrm>
        </p:spPr>
        <p:txBody>
          <a:bodyPr/>
          <a:lstStyle/>
          <a:p>
            <a:r>
              <a:rPr lang="en-US" dirty="0" smtClean="0"/>
              <a:t>Q6(b)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4800"/>
            <a:ext cx="9144000" cy="370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773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622" y="274638"/>
            <a:ext cx="8229600" cy="1143000"/>
          </a:xfrm>
        </p:spPr>
        <p:txBody>
          <a:bodyPr/>
          <a:lstStyle/>
          <a:p>
            <a:r>
              <a:rPr lang="en-US" dirty="0" smtClean="0"/>
              <a:t>Q6(c)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1400"/>
            <a:ext cx="9144000" cy="222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773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622" y="274638"/>
            <a:ext cx="8229600" cy="1143000"/>
          </a:xfrm>
        </p:spPr>
        <p:txBody>
          <a:bodyPr/>
          <a:lstStyle/>
          <a:p>
            <a:r>
              <a:rPr lang="en-US" dirty="0" smtClean="0"/>
              <a:t>Q7(</a:t>
            </a:r>
            <a:r>
              <a:rPr lang="en-US" dirty="0" err="1" smtClean="0"/>
              <a:t>a,b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0100"/>
            <a:ext cx="9144000" cy="270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91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622" y="274638"/>
            <a:ext cx="8229600" cy="1143000"/>
          </a:xfrm>
        </p:spPr>
        <p:txBody>
          <a:bodyPr/>
          <a:lstStyle/>
          <a:p>
            <a:r>
              <a:rPr lang="en-US" dirty="0" smtClean="0"/>
              <a:t>Q7(c)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379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91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622" y="274638"/>
            <a:ext cx="8229600" cy="1143000"/>
          </a:xfrm>
        </p:spPr>
        <p:txBody>
          <a:bodyPr/>
          <a:lstStyle/>
          <a:p>
            <a:r>
              <a:rPr lang="en-US" dirty="0" smtClean="0"/>
              <a:t>Q7(d)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1100"/>
            <a:ext cx="9144000" cy="195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7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Q1. Part 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410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71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622" y="274638"/>
            <a:ext cx="8229600" cy="1143000"/>
          </a:xfrm>
        </p:spPr>
        <p:txBody>
          <a:bodyPr/>
          <a:lstStyle/>
          <a:p>
            <a:r>
              <a:rPr lang="en-US" dirty="0" smtClean="0"/>
              <a:t>Q8(</a:t>
            </a:r>
            <a:r>
              <a:rPr lang="en-US" dirty="0" err="1" smtClean="0"/>
              <a:t>a,b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2" y="1417638"/>
            <a:ext cx="7485447" cy="521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848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622" y="274638"/>
            <a:ext cx="8229600" cy="1143000"/>
          </a:xfrm>
        </p:spPr>
        <p:txBody>
          <a:bodyPr/>
          <a:lstStyle/>
          <a:p>
            <a:r>
              <a:rPr lang="en-US" dirty="0" smtClean="0"/>
              <a:t>Q8(c)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497" y="1417638"/>
            <a:ext cx="6762124" cy="511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09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622" y="274638"/>
            <a:ext cx="8229600" cy="1143000"/>
          </a:xfrm>
        </p:spPr>
        <p:txBody>
          <a:bodyPr/>
          <a:lstStyle/>
          <a:p>
            <a:r>
              <a:rPr lang="en-US" dirty="0" smtClean="0"/>
              <a:t>Q8(d)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9900"/>
            <a:ext cx="9144000" cy="335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422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622" y="274638"/>
            <a:ext cx="8229600" cy="1143000"/>
          </a:xfrm>
        </p:spPr>
        <p:txBody>
          <a:bodyPr/>
          <a:lstStyle/>
          <a:p>
            <a:r>
              <a:rPr lang="en-US" dirty="0" smtClean="0"/>
              <a:t>Q9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3410"/>
            <a:ext cx="9144000" cy="403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422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622" y="274638"/>
            <a:ext cx="8229600" cy="1143000"/>
          </a:xfrm>
        </p:spPr>
        <p:txBody>
          <a:bodyPr/>
          <a:lstStyle/>
          <a:p>
            <a:r>
              <a:rPr lang="en-US" dirty="0" smtClean="0"/>
              <a:t>Q10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441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05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622" y="274638"/>
            <a:ext cx="8229600" cy="1143000"/>
          </a:xfrm>
        </p:spPr>
        <p:txBody>
          <a:bodyPr/>
          <a:lstStyle/>
          <a:p>
            <a:r>
              <a:rPr lang="en-US" dirty="0" smtClean="0"/>
              <a:t>Q11(a) Non Pipeline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08" y="2012986"/>
            <a:ext cx="3595573" cy="32238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42585" y="2012986"/>
            <a:ext cx="416011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Fetch: 1 cycle Decode: 1 cycle</a:t>
            </a:r>
          </a:p>
          <a:p>
            <a:r>
              <a:rPr lang="en-US" dirty="0" smtClean="0"/>
              <a:t>ADD: 2 cycles MUL: 5 cycles</a:t>
            </a:r>
          </a:p>
          <a:p>
            <a:r>
              <a:rPr lang="en-US" dirty="0" err="1" smtClean="0"/>
              <a:t>WriteBack</a:t>
            </a:r>
            <a:r>
              <a:rPr lang="en-US" dirty="0" smtClean="0"/>
              <a:t>: 2 cycles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ADD takes: 1+1+2 (ADD)+2 (WB) = 6 cycles</a:t>
            </a:r>
          </a:p>
          <a:p>
            <a:r>
              <a:rPr lang="en-US" dirty="0" smtClean="0"/>
              <a:t>MUL takes: 1+1+5(MUL)+2(WB)=9 cycles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So, for a pipelined machine, it will be </a:t>
            </a:r>
          </a:p>
          <a:p>
            <a:endParaRPr lang="en-US" dirty="0"/>
          </a:p>
          <a:p>
            <a:r>
              <a:rPr lang="en-US" dirty="0" smtClean="0"/>
              <a:t>Total Time = 9+6+6+9+6+9= 45 cycles</a:t>
            </a:r>
          </a:p>
        </p:txBody>
      </p:sp>
    </p:spTree>
    <p:extLst>
      <p:ext uri="{BB962C8B-B14F-4D97-AF65-F5344CB8AC3E}">
        <p14:creationId xmlns:p14="http://schemas.microsoft.com/office/powerpoint/2010/main" val="243587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622" y="274638"/>
            <a:ext cx="8633076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Q11(b) Pipeline, No </a:t>
            </a:r>
            <a:r>
              <a:rPr lang="en-US" dirty="0" err="1" smtClean="0"/>
              <a:t>Fwd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/>
              <a:t>5 ADD, 5 MUL, and </a:t>
            </a:r>
            <a:r>
              <a:rPr lang="en-US" dirty="0" err="1" smtClean="0"/>
              <a:t>Scoreboarding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08" y="2012986"/>
            <a:ext cx="3595573" cy="32238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10213" y="2012986"/>
            <a:ext cx="487694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Fetch: 1 cycle Decode: 1 cycle</a:t>
            </a:r>
          </a:p>
          <a:p>
            <a:r>
              <a:rPr lang="en-US" dirty="0" smtClean="0"/>
              <a:t>ADD: 2 cycles MUL: 5 cycles</a:t>
            </a:r>
          </a:p>
          <a:p>
            <a:r>
              <a:rPr lang="en-US" dirty="0" err="1" smtClean="0"/>
              <a:t>WriteBack</a:t>
            </a:r>
            <a:r>
              <a:rPr lang="en-US" dirty="0" smtClean="0"/>
              <a:t>: 2 cycles</a:t>
            </a:r>
          </a:p>
          <a:p>
            <a:endParaRPr lang="en-US" dirty="0" smtClean="0"/>
          </a:p>
          <a:p>
            <a:r>
              <a:rPr lang="en-US" dirty="0" smtClean="0"/>
              <a:t>Note: </a:t>
            </a:r>
          </a:p>
          <a:p>
            <a:r>
              <a:rPr lang="en-US" dirty="0" smtClean="0"/>
              <a:t>ADD (inst2) waits for MUL (inst1)</a:t>
            </a:r>
          </a:p>
          <a:p>
            <a:r>
              <a:rPr lang="en-US" dirty="0" smtClean="0"/>
              <a:t>ADD (inst5) waits for MUL(inst1), MUL(inst4)</a:t>
            </a:r>
          </a:p>
          <a:p>
            <a:r>
              <a:rPr lang="en-US" dirty="0" smtClean="0"/>
              <a:t>MUL(inst6) waits for ADD (inst2) and ADD (inst3)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Takes 26 cycles (See Excel Sheet </a:t>
            </a:r>
            <a:r>
              <a:rPr lang="en-US" dirty="0" smtClean="0"/>
              <a:t>on next page)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372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19608" y="1582638"/>
          <a:ext cx="7504783" cy="4561088"/>
        </p:xfrm>
        <a:graphic>
          <a:graphicData uri="http://schemas.openxmlformats.org/drawingml/2006/table">
            <a:tbl>
              <a:tblPr/>
              <a:tblGrid>
                <a:gridCol w="682253"/>
                <a:gridCol w="682253"/>
                <a:gridCol w="682253"/>
                <a:gridCol w="682253"/>
                <a:gridCol w="682253"/>
                <a:gridCol w="682253"/>
                <a:gridCol w="682253"/>
                <a:gridCol w="682253"/>
                <a:gridCol w="682253"/>
                <a:gridCol w="682253"/>
                <a:gridCol w="682253"/>
              </a:tblGrid>
              <a:tr h="1616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Cycle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FETCH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DECODE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E1(ADD)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E2(ADD)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WB1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WB2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6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E1(MUL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E2(MUL)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E3(MUL)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E4(MUL)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E5(MUL)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WB1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WB2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64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64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64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A(E1)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64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A(E2)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64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A(E3)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64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A(E4)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64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A(E5)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64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A(WB1)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64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A(WB2)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64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B(E1)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64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C(E1)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B(E2)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64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D(E1)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C(E2)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B(WB1)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64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D(E2)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C(WB1)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B(WB2)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64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D(E3)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C(WB2)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64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D(E4)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64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D(E5)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64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D(WB1)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64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D(WB2)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64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E(E1)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64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F(E1)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E(E2)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64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F(E2)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E(WB1)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64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F(E3)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E(WB2)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64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F(E4)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64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F(E5)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64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F(WB1)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64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F(WB1)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496" marR="10496" marT="104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69361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622" y="274638"/>
            <a:ext cx="8633076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Q11(c) Pipeline, Data </a:t>
            </a:r>
            <a:r>
              <a:rPr lang="en-US" dirty="0" err="1" smtClean="0"/>
              <a:t>Fwd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/>
              <a:t>5 ADD, 5 MUL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08" y="2012986"/>
            <a:ext cx="3595573" cy="32238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10213" y="2012986"/>
            <a:ext cx="474608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Fetch: 1 cycle Decode: 1 cycle</a:t>
            </a:r>
          </a:p>
          <a:p>
            <a:r>
              <a:rPr lang="en-US" dirty="0" smtClean="0"/>
              <a:t>ADD: 2 cycles MUL: 5 cycles</a:t>
            </a:r>
          </a:p>
          <a:p>
            <a:r>
              <a:rPr lang="en-US" dirty="0" err="1" smtClean="0"/>
              <a:t>WriteBack</a:t>
            </a:r>
            <a:r>
              <a:rPr lang="en-US" dirty="0" smtClean="0"/>
              <a:t>: 2 cycles</a:t>
            </a:r>
          </a:p>
          <a:p>
            <a:endParaRPr lang="en-US" dirty="0" smtClean="0"/>
          </a:p>
          <a:p>
            <a:r>
              <a:rPr lang="en-US" dirty="0" smtClean="0"/>
              <a:t>Note: </a:t>
            </a:r>
          </a:p>
          <a:p>
            <a:r>
              <a:rPr lang="en-US" dirty="0" smtClean="0"/>
              <a:t>ADD (inst2) waits for MUL (inst1)</a:t>
            </a:r>
          </a:p>
          <a:p>
            <a:r>
              <a:rPr lang="en-US" dirty="0" smtClean="0"/>
              <a:t>ADD (inst5) waits for MUL(inst1), MUL(inst4)</a:t>
            </a:r>
          </a:p>
          <a:p>
            <a:r>
              <a:rPr lang="en-US" dirty="0" smtClean="0"/>
              <a:t>MUL(inst6) waits for ADD (inst2) and ADD (inst3)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Takes 22 cycles (See Excel Sheet for TimeLine)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917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92190" y="1521670"/>
          <a:ext cx="7959620" cy="4683024"/>
        </p:xfrm>
        <a:graphic>
          <a:graphicData uri="http://schemas.openxmlformats.org/drawingml/2006/table">
            <a:tbl>
              <a:tblPr/>
              <a:tblGrid>
                <a:gridCol w="795962"/>
                <a:gridCol w="795962"/>
                <a:gridCol w="795962"/>
                <a:gridCol w="795962"/>
                <a:gridCol w="795962"/>
                <a:gridCol w="795962"/>
                <a:gridCol w="795962"/>
                <a:gridCol w="795962"/>
                <a:gridCol w="795962"/>
                <a:gridCol w="795962"/>
              </a:tblGrid>
              <a:tr h="1885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Cycle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FETCH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DECODE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E1(ADD)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E2(ADD)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WB1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WB2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85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E1(MUL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E2(MUL)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E3(MUL)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E4(MUL)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E5(MUL)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WB1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WB2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18858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858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858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A(E1)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858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A(E2)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858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A(E3)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858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A(E4)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858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A(E5)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858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B(E1)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A(WB1)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858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C(E1)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B(E2)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A(WB2)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858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D(E1)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C(E2)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B(WB1)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858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D(E2)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C(WB1)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B(WB2)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858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D(E3)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C(WB2)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858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D(E4)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858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D(E5)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858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E(E1)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D(WB1)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858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F(E1)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E(E2)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D(WB2)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18858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F(E2)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E(WB1)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858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F(E3)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E(WB2)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858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F(E4)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858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F(E5)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858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F(WB1)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858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F(WB1)</a:t>
                      </a:r>
                    </a:p>
                  </a:txBody>
                  <a:tcPr marL="12246" marR="12246" marT="122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2316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Q1. Part b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8700"/>
            <a:ext cx="9144000" cy="225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8743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622" y="274638"/>
            <a:ext cx="8633076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Q11(d) Pipeline, No </a:t>
            </a:r>
            <a:r>
              <a:rPr lang="en-US" dirty="0" err="1" smtClean="0"/>
              <a:t>Fwd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/>
              <a:t>1 ADD, 1 MUL, and </a:t>
            </a:r>
            <a:r>
              <a:rPr lang="en-US" dirty="0" err="1" smtClean="0"/>
              <a:t>Scoreboarding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08" y="2012986"/>
            <a:ext cx="3595573" cy="32238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10213" y="2012986"/>
            <a:ext cx="487694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Fetch: 1 cycle Decode: 1 cycle</a:t>
            </a:r>
          </a:p>
          <a:p>
            <a:r>
              <a:rPr lang="en-US" dirty="0" smtClean="0"/>
              <a:t>ADD: 2 cycles MUL: 5 cycles</a:t>
            </a:r>
          </a:p>
          <a:p>
            <a:r>
              <a:rPr lang="en-US" dirty="0" err="1" smtClean="0"/>
              <a:t>WriteBack</a:t>
            </a:r>
            <a:r>
              <a:rPr lang="en-US" dirty="0" smtClean="0"/>
              <a:t>: 2 cycles</a:t>
            </a:r>
          </a:p>
          <a:p>
            <a:endParaRPr lang="en-US" dirty="0" smtClean="0"/>
          </a:p>
          <a:p>
            <a:r>
              <a:rPr lang="en-US" dirty="0" smtClean="0"/>
              <a:t>Note: </a:t>
            </a:r>
          </a:p>
          <a:p>
            <a:r>
              <a:rPr lang="en-US" dirty="0" smtClean="0"/>
              <a:t>ADD (inst2) waits for MUL (inst1)</a:t>
            </a:r>
          </a:p>
          <a:p>
            <a:r>
              <a:rPr lang="en-US" dirty="0" smtClean="0"/>
              <a:t>ADD (inst5) waits for MUL(inst1), MUL(inst4)</a:t>
            </a:r>
          </a:p>
          <a:p>
            <a:r>
              <a:rPr lang="en-US" dirty="0" smtClean="0"/>
              <a:t>MUL(inst6) waits for ADD (inst2) and ADD (inst3)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Takes 27 cycles (See Excel Sheet </a:t>
            </a:r>
            <a:r>
              <a:rPr lang="en-US" dirty="0" smtClean="0"/>
              <a:t>on next page)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081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78365" y="1506439"/>
          <a:ext cx="6587270" cy="4713486"/>
        </p:xfrm>
        <a:graphic>
          <a:graphicData uri="http://schemas.openxmlformats.org/drawingml/2006/table">
            <a:tbl>
              <a:tblPr/>
              <a:tblGrid>
                <a:gridCol w="658727"/>
                <a:gridCol w="658727"/>
                <a:gridCol w="658727"/>
                <a:gridCol w="658727"/>
                <a:gridCol w="658727"/>
                <a:gridCol w="658727"/>
                <a:gridCol w="658727"/>
                <a:gridCol w="658727"/>
                <a:gridCol w="658727"/>
                <a:gridCol w="658727"/>
              </a:tblGrid>
              <a:tr h="15606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Cycle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FETCH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DECODE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E1(ADD)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E2(ADD)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WB1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WB2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06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E1(MUL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E2(MUL)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E3(MUL)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E4(MUL)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E5(MUL)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WB1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WB2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156068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068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068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A(E1)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068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A(E2)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068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A(E3)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068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A(E4)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068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A(E5)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068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A(WB1)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068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A(WB2)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156068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B(E1)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068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C WAITS 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B(E2)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068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C(E1)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B(WB1)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068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D(E1)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C(E2)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B(WB2)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068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D(E2)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C(WB1)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068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D(E3)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C(WB2)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068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D(E4)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068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D(E5)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068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D(WB1)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068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D(WB2)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156068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E(E1)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068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F(E1)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E(E2)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068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F(E2)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E(WB1)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068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F(E3)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E(WB2)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068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F(E4)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068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F(E5)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068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F(WB1)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068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F(WB1)</a:t>
                      </a:r>
                    </a:p>
                  </a:txBody>
                  <a:tcPr marL="10134" marR="10134" marT="101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99350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622" y="274638"/>
            <a:ext cx="8633076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Q11(e) Pipeline, Data </a:t>
            </a:r>
            <a:r>
              <a:rPr lang="en-US" dirty="0" err="1" smtClean="0"/>
              <a:t>Fwd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/>
              <a:t>1 ADD,  MUL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08" y="2012986"/>
            <a:ext cx="3595573" cy="32238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10213" y="2012986"/>
            <a:ext cx="474608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Fetch: 1 cycle Decode: 1 cycle</a:t>
            </a:r>
          </a:p>
          <a:p>
            <a:r>
              <a:rPr lang="en-US" dirty="0" smtClean="0"/>
              <a:t>ADD: 2 cycles MUL: 5 cycles</a:t>
            </a:r>
          </a:p>
          <a:p>
            <a:r>
              <a:rPr lang="en-US" dirty="0" err="1" smtClean="0"/>
              <a:t>WriteBack</a:t>
            </a:r>
            <a:r>
              <a:rPr lang="en-US" dirty="0" smtClean="0"/>
              <a:t>: 2 cycles</a:t>
            </a:r>
          </a:p>
          <a:p>
            <a:endParaRPr lang="en-US" dirty="0" smtClean="0"/>
          </a:p>
          <a:p>
            <a:r>
              <a:rPr lang="en-US" dirty="0" smtClean="0"/>
              <a:t>Note: </a:t>
            </a:r>
          </a:p>
          <a:p>
            <a:r>
              <a:rPr lang="en-US" dirty="0" smtClean="0"/>
              <a:t>ADD (inst2) waits for MUL (inst1)</a:t>
            </a:r>
          </a:p>
          <a:p>
            <a:r>
              <a:rPr lang="en-US" dirty="0" smtClean="0"/>
              <a:t>ADD (inst5) waits for MUL(inst1), MUL(inst4)</a:t>
            </a:r>
          </a:p>
          <a:p>
            <a:r>
              <a:rPr lang="en-US" dirty="0" smtClean="0"/>
              <a:t>MUL(inst6) waits for ADD (inst2) and ADD (inst3)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Takes 23 cycles (See Excel Sheet </a:t>
            </a:r>
            <a:r>
              <a:rPr lang="en-US" dirty="0" smtClean="0"/>
              <a:t>on Next Page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183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751380" y="1600194"/>
          <a:ext cx="7641240" cy="4525975"/>
        </p:xfrm>
        <a:graphic>
          <a:graphicData uri="http://schemas.openxmlformats.org/drawingml/2006/table">
            <a:tbl>
              <a:tblPr/>
              <a:tblGrid>
                <a:gridCol w="764124"/>
                <a:gridCol w="764124"/>
                <a:gridCol w="764124"/>
                <a:gridCol w="764124"/>
                <a:gridCol w="764124"/>
                <a:gridCol w="764124"/>
                <a:gridCol w="764124"/>
                <a:gridCol w="764124"/>
                <a:gridCol w="764124"/>
                <a:gridCol w="764124"/>
              </a:tblGrid>
              <a:tr h="18103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Cycle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FETCH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DECODE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E1(ADD)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E2(ADD)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WB1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WB2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E1(MUL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E2(MUL)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E3(MUL)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E4(MUL)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E5(MUL)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WB1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WB2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A(E1)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A(E2)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A(E3)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A(E4)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A(E5)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B(E1)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A(WB1)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C WAITS 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B(E2)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A(WB2)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C(E1)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B(WB1)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D(E1)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C(E2)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B(WB2)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D(E2)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C(WB1)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D(E3)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C(WB2)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D(E4)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D(E5)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E(E1)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D(WB1)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F(E1)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E(E2)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D(WB2)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F(E2)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E(WB1)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F(E3)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E(WB2)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F(E4)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F(E5)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F(WB1)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039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F(WB1)</a:t>
                      </a:r>
                    </a:p>
                  </a:txBody>
                  <a:tcPr marL="11756" marR="11756" marT="117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9987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622" y="31458"/>
            <a:ext cx="8633076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Q12: Two Level </a:t>
            </a:r>
            <a:r>
              <a:rPr lang="en-US" sz="3200" dirty="0" err="1" smtClean="0"/>
              <a:t>Pred</a:t>
            </a:r>
            <a:r>
              <a:rPr lang="en-US" sz="3200" dirty="0"/>
              <a:t> </a:t>
            </a:r>
            <a:r>
              <a:rPr lang="en-US" sz="3200" dirty="0" smtClean="0"/>
              <a:t>(</a:t>
            </a:r>
            <a:r>
              <a:rPr lang="en-US" sz="3200" dirty="0" smtClean="0">
                <a:solidFill>
                  <a:srgbClr val="800000"/>
                </a:solidFill>
              </a:rPr>
              <a:t>IGNORE FOR MIDTERM 1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189" y="928055"/>
            <a:ext cx="4546258" cy="560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8642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622" y="31458"/>
            <a:ext cx="8633076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Q13: MIXED BAG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4458"/>
            <a:ext cx="9144000" cy="531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2441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2" y="31458"/>
            <a:ext cx="8633076" cy="1143000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Q14: New Instruction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554" y="31458"/>
            <a:ext cx="5398446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4814" y="2040006"/>
            <a:ext cx="35219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Bits can be easily reversed</a:t>
            </a:r>
          </a:p>
          <a:p>
            <a:r>
              <a:rPr lang="en-US" dirty="0" smtClean="0"/>
              <a:t>In hardware using shuffling of wires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2441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2" y="31458"/>
            <a:ext cx="8633076" cy="1143000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Q14: New Instruction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92" y="1174458"/>
            <a:ext cx="6848234" cy="525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483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2" y="31458"/>
            <a:ext cx="8633076" cy="1143000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Q14: New Instruction (II, III, IV)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134" y="1013248"/>
            <a:ext cx="6114250" cy="584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690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Q1. Part c (</a:t>
            </a:r>
            <a:r>
              <a:rPr lang="en-US" u="sng" dirty="0" smtClean="0"/>
              <a:t>Symbol Table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" y="1417638"/>
            <a:ext cx="9144000" cy="485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548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Q1. Part 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2146300"/>
            <a:ext cx="8940800" cy="2552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12105" y="2740533"/>
            <a:ext cx="1633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RAW with Inst1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17457" y="3109865"/>
            <a:ext cx="255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RAW with Inst1 and Inst2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22809" y="3479197"/>
            <a:ext cx="1633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RAW with Inst3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62913" y="3892405"/>
            <a:ext cx="3272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RAW with Inst4, WAW with Inst3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133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Q1. Part 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9800"/>
            <a:ext cx="9144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05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927" y="1417638"/>
            <a:ext cx="6732337" cy="523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36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Q3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22042"/>
            <a:ext cx="6521115" cy="543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21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0100"/>
            <a:ext cx="9144000" cy="270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945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1787</Words>
  <Application>Microsoft Macintosh PowerPoint</Application>
  <PresentationFormat>On-screen Show (4:3)</PresentationFormat>
  <Paragraphs>1249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Solutions for Homework1</vt:lpstr>
      <vt:lpstr>Q1. Part a</vt:lpstr>
      <vt:lpstr>Q1. Part b</vt:lpstr>
      <vt:lpstr>Q1. Part c (Symbol Table)</vt:lpstr>
      <vt:lpstr>Q1. Part d</vt:lpstr>
      <vt:lpstr>Q1. Part e</vt:lpstr>
      <vt:lpstr>Q2</vt:lpstr>
      <vt:lpstr>Q3</vt:lpstr>
      <vt:lpstr>Q4</vt:lpstr>
      <vt:lpstr>Q5</vt:lpstr>
      <vt:lpstr>Q5 (a)</vt:lpstr>
      <vt:lpstr>Q5 (b, c)</vt:lpstr>
      <vt:lpstr>Q5 (d)</vt:lpstr>
      <vt:lpstr>Q6(a)</vt:lpstr>
      <vt:lpstr>Q6(b)</vt:lpstr>
      <vt:lpstr>Q6(c)</vt:lpstr>
      <vt:lpstr>Q7(a,b)</vt:lpstr>
      <vt:lpstr>Q7(c)</vt:lpstr>
      <vt:lpstr>Q7(d)</vt:lpstr>
      <vt:lpstr>Q8(a,b)</vt:lpstr>
      <vt:lpstr>Q8(c)</vt:lpstr>
      <vt:lpstr>Q8(d)</vt:lpstr>
      <vt:lpstr>Q9</vt:lpstr>
      <vt:lpstr>Q10</vt:lpstr>
      <vt:lpstr>Q11(a) Non Pipeline</vt:lpstr>
      <vt:lpstr>Q11(b) Pipeline, No Fwd,  5 ADD, 5 MUL, and Scoreboarding</vt:lpstr>
      <vt:lpstr>PowerPoint Presentation</vt:lpstr>
      <vt:lpstr>Q11(c) Pipeline, Data Fwd,  5 ADD, 5 MUL </vt:lpstr>
      <vt:lpstr>PowerPoint Presentation</vt:lpstr>
      <vt:lpstr>Q11(d) Pipeline, No Fwd,  1 ADD, 1 MUL, and Scoreboarding</vt:lpstr>
      <vt:lpstr>PowerPoint Presentation</vt:lpstr>
      <vt:lpstr>Q11(e) Pipeline, Data Fwd,  1 ADD,  MUL </vt:lpstr>
      <vt:lpstr>PowerPoint Presentation</vt:lpstr>
      <vt:lpstr>Q12: Two Level Pred (IGNORE FOR MIDTERM 1)</vt:lpstr>
      <vt:lpstr>Q13: MIXED BAG</vt:lpstr>
      <vt:lpstr>Q14: New Instruction</vt:lpstr>
      <vt:lpstr>Q14: New Instruction</vt:lpstr>
      <vt:lpstr>Q14: New Instruction (II, III, IV)</vt:lpstr>
    </vt:vector>
  </TitlesOfParts>
  <Company>GT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Solutions for Homework1</dc:title>
  <dc:creator>Moin Qureshi</dc:creator>
  <cp:lastModifiedBy>Moin Qureshi</cp:lastModifiedBy>
  <cp:revision>41</cp:revision>
  <dcterms:created xsi:type="dcterms:W3CDTF">2014-09-27T19:46:40Z</dcterms:created>
  <dcterms:modified xsi:type="dcterms:W3CDTF">2014-09-27T23:00:51Z</dcterms:modified>
</cp:coreProperties>
</file>